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0"/>
  </p:notesMasterIdLst>
  <p:sldIdLst>
    <p:sldId id="256" r:id="rId2"/>
    <p:sldId id="262" r:id="rId3"/>
    <p:sldId id="257" r:id="rId4"/>
    <p:sldId id="258" r:id="rId5"/>
    <p:sldId id="263" r:id="rId6"/>
    <p:sldId id="259" r:id="rId7"/>
    <p:sldId id="260" r:id="rId8"/>
    <p:sldId id="261" r:id="rId9"/>
    <p:sldId id="274" r:id="rId10"/>
    <p:sldId id="276" r:id="rId11"/>
    <p:sldId id="283" r:id="rId12"/>
    <p:sldId id="284" r:id="rId13"/>
    <p:sldId id="321" r:id="rId14"/>
    <p:sldId id="277" r:id="rId15"/>
    <p:sldId id="285" r:id="rId16"/>
    <p:sldId id="286" r:id="rId17"/>
    <p:sldId id="287" r:id="rId18"/>
    <p:sldId id="289" r:id="rId19"/>
    <p:sldId id="290" r:id="rId20"/>
    <p:sldId id="296" r:id="rId21"/>
    <p:sldId id="292" r:id="rId22"/>
    <p:sldId id="297" r:id="rId23"/>
    <p:sldId id="266" r:id="rId24"/>
    <p:sldId id="267" r:id="rId25"/>
    <p:sldId id="264" r:id="rId26"/>
    <p:sldId id="265" r:id="rId27"/>
    <p:sldId id="268" r:id="rId28"/>
    <p:sldId id="269" r:id="rId29"/>
    <p:sldId id="270" r:id="rId30"/>
    <p:sldId id="271" r:id="rId31"/>
    <p:sldId id="299" r:id="rId32"/>
    <p:sldId id="298" r:id="rId33"/>
    <p:sldId id="272" r:id="rId34"/>
    <p:sldId id="273" r:id="rId35"/>
    <p:sldId id="302" r:id="rId36"/>
    <p:sldId id="303" r:id="rId37"/>
    <p:sldId id="322" r:id="rId38"/>
    <p:sldId id="300" r:id="rId39"/>
    <p:sldId id="301" r:id="rId40"/>
    <p:sldId id="323" r:id="rId41"/>
    <p:sldId id="304" r:id="rId42"/>
    <p:sldId id="305" r:id="rId43"/>
    <p:sldId id="306" r:id="rId44"/>
    <p:sldId id="309" r:id="rId45"/>
    <p:sldId id="325" r:id="rId46"/>
    <p:sldId id="310" r:id="rId47"/>
    <p:sldId id="307" r:id="rId48"/>
    <p:sldId id="308" r:id="rId49"/>
    <p:sldId id="324" r:id="rId50"/>
    <p:sldId id="311" r:id="rId51"/>
    <p:sldId id="312" r:id="rId52"/>
    <p:sldId id="313" r:id="rId53"/>
    <p:sldId id="315" r:id="rId54"/>
    <p:sldId id="316" r:id="rId55"/>
    <p:sldId id="317" r:id="rId56"/>
    <p:sldId id="318" r:id="rId57"/>
    <p:sldId id="320" r:id="rId58"/>
    <p:sldId id="326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theme" Target="theme/theme1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tableStyles" Target="tableStyle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092A7-EC52-46C0-BAFC-C086C6D30997}" type="datetimeFigureOut">
              <a:rPr lang="en-IN" smtClean="0"/>
              <a:t>08-09-2020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A2DB3-0760-4576-972C-A4DD75361F0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9330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Toxic effects of anthracycline; Drugs causing </a:t>
            </a:r>
            <a:r>
              <a:rPr lang="en-IN" dirty="0" err="1"/>
              <a:t>rcm</a:t>
            </a:r>
            <a:r>
              <a:rPr lang="en-IN" dirty="0"/>
              <a:t> serotonin, </a:t>
            </a:r>
            <a:r>
              <a:rPr lang="en-IN" dirty="0" err="1"/>
              <a:t>methysergide</a:t>
            </a:r>
            <a:r>
              <a:rPr lang="en-IN" dirty="0"/>
              <a:t>, ergotamine, mercurial agents, busulfan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A2DB3-0760-4576-972C-A4DD75361F09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2048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Troponin t (TNNT2); ACTC 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A2DB3-0760-4576-972C-A4DD75361F09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744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Causes are </a:t>
            </a:r>
            <a:r>
              <a:rPr lang="en-IN" dirty="0" err="1"/>
              <a:t>helmimthic</a:t>
            </a:r>
            <a:r>
              <a:rPr lang="en-IN" dirty="0"/>
              <a:t> and parasitic infections, malignancy, </a:t>
            </a:r>
            <a:r>
              <a:rPr lang="en-IN" dirty="0" err="1"/>
              <a:t>leukemia</a:t>
            </a:r>
            <a:r>
              <a:rPr lang="en-IN" dirty="0"/>
              <a:t>, allergy and drug reactions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A2DB3-0760-4576-972C-A4DD75361F09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1183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Tricuspid valve in carcinoid heart disease.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 panel,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Transesophageal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echocardiogram showing thickened tricuspid valve (TV) leaflets and endocardial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thickening as a result of carcinoid plaque (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dashed arrow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 panel,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Surgical specimen of the TV showing thickened, retracted papillary muscle as a result of carcinoid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plaque and thickened chordae (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dashed arrow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A2DB3-0760-4576-972C-A4DD75361F09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9219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most common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cause of ischemia in this patient population would be relatively\ diffuse</a:t>
            </a:r>
          </a:p>
          <a:p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poperfusion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subendocardial my\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ocardium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due to the high diastolic filling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pressures impairing coronary\ perfusion, and not coronary\ abnormalities per se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Cardiac MRI with delay\ed enhancement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might be a better tool to further investigate this mechanism.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A2DB3-0760-4576-972C-A4DD75361F09}" type="slidenum">
              <a:rPr lang="en-IN" smtClean="0"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7677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Increased early </a:t>
            </a:r>
            <a:r>
              <a:rPr lang="en-IN" dirty="0" err="1"/>
              <a:t>diast</a:t>
            </a:r>
            <a:r>
              <a:rPr lang="en-IN" dirty="0"/>
              <a:t>. Filling velocity E &amp; decreased atrial filling velocity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A2DB3-0760-4576-972C-A4DD75361F09}" type="slidenum">
              <a:rPr lang="en-IN" smtClean="0"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698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(Upper left panel) Pulsed-wave Doppler of the mitral inflow, which demonstrates a restrictive pattern, with early diastolic mitral inflow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Doppler velocity (E) greater than late velocity (A) and short deceleration time. (Upper right panel) Hepatic vein pulsed-wave Doppler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showing increased inspiratory forward velocities (arrow), inspiratory diastolic flow reversals (arrowhead), and minimal expiratory diastolic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flow reversals (rounded arrow). (Lower left panel) Lateral mitral annulus tissue Doppler demonstrating markedly reduced early diastolic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velocity (eʹ). (Lower right panel) Apical 4-chamber 2-dimensional echocardiogram revealing marked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biatrial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enlargement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A2DB3-0760-4576-972C-A4DD75361F09}" type="slidenum">
              <a:rPr lang="en-IN" smtClean="0"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2352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Echocardiogram in a patient with AL amyloidosis. Parasternal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(left)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apical four-chamber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(right)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views in the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same patient as in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shown. Concentric wall thickening and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biatrial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enlargement with a pericardial effusion are evident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A2DB3-0760-4576-972C-A4DD75361F09}" type="slidenum">
              <a:rPr lang="en-IN" smtClean="0"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3482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(Top) Left ventricular (LV) (blue) and right ventricular (RV) (orange) hemodynamic pressure tracings in constrictive pericarditis. End-diastolic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filling pressures are elevated, and a “square root” sign is present on both tracings (*). Enhanced ventricular interdependence is present,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demonstrated by visualization of the systolic area index, RV (light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gray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and LV (dark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gray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areas under the curve for both inspiration (Insp)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expiration (Exp). During inspiration, there is an increase in the area of the RV pressure curve and a decrease in the area of the LV pressure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curve. (Bottom) LV and RV pressure tracings in restrictive cardiomyopathy. End-diastolic pressures are elevated and a square root sign (*) is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seen; there is no evidence of enhanced ventricular interdependence, with parallel changes in LV and RV pressure curve areas.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A2DB3-0760-4576-972C-A4DD75361F09}" type="slidenum">
              <a:rPr lang="en-IN" smtClean="0"/>
              <a:t>49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519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7.emf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.emf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 /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 /><Relationship Id="rId1" Type="http://schemas.openxmlformats.org/officeDocument/2006/relationships/slideLayout" Target="../slideLayouts/slideLayout7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 /><Relationship Id="rId1" Type="http://schemas.openxmlformats.org/officeDocument/2006/relationships/slideLayout" Target="../slideLayouts/slideLayout7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 /><Relationship Id="rId1" Type="http://schemas.openxmlformats.org/officeDocument/2006/relationships/slideLayout" Target="../slideLayouts/slideLayout7.xml" 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3B579-BC50-432E-BCFB-3FD1E6FB37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1723" y="887570"/>
            <a:ext cx="9494408" cy="2541431"/>
          </a:xfrm>
        </p:spPr>
        <p:txBody>
          <a:bodyPr>
            <a:normAutofit/>
          </a:bodyPr>
          <a:lstStyle/>
          <a:p>
            <a:r>
              <a:rPr lang="en-IN" sz="4000" dirty="0"/>
              <a:t>       </a:t>
            </a:r>
            <a:r>
              <a:rPr lang="en-IN" sz="4400" dirty="0"/>
              <a:t>Restrictive cardiomyopathy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386566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313AE-6C1F-4FE3-9B94-D0B568DF2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07" y="698193"/>
            <a:ext cx="9603275" cy="1049235"/>
          </a:xfrm>
        </p:spPr>
        <p:txBody>
          <a:bodyPr/>
          <a:lstStyle/>
          <a:p>
            <a:r>
              <a:rPr lang="en-IN" dirty="0"/>
              <a:t>Cardiac amyloidosis: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9416C-6D85-438A-9886-E4A53E7FA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2015732"/>
            <a:ext cx="11419367" cy="3842808"/>
          </a:xfrm>
        </p:spPr>
        <p:txBody>
          <a:bodyPr>
            <a:normAutofit/>
          </a:bodyPr>
          <a:lstStyle/>
          <a:p>
            <a:r>
              <a:rPr lang="en-IN" sz="2800" dirty="0"/>
              <a:t>Infiltrative cardiomyopathy</a:t>
            </a:r>
          </a:p>
          <a:p>
            <a:r>
              <a:rPr lang="en-IN" sz="2800" dirty="0"/>
              <a:t>MC types associated with cardiac amyloidosis – AL; </a:t>
            </a:r>
            <a:r>
              <a:rPr lang="en-IN" sz="2800" dirty="0" err="1"/>
              <a:t>ATTRw</a:t>
            </a:r>
            <a:r>
              <a:rPr lang="en-IN" sz="2800" dirty="0"/>
              <a:t>; </a:t>
            </a:r>
            <a:r>
              <a:rPr lang="en-IN" sz="2800" dirty="0" err="1"/>
              <a:t>ATTRm</a:t>
            </a:r>
            <a:r>
              <a:rPr lang="en-IN" sz="2800" dirty="0"/>
              <a:t> and Localised atrial amyloidosis</a:t>
            </a:r>
          </a:p>
          <a:p>
            <a:r>
              <a:rPr lang="en-IN" sz="2800" dirty="0"/>
              <a:t>Clinical pattern, prognosis &amp; management depend on type 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19384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C4620-2541-4193-8126-39A5129AA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>
            <a:normAutofit lnSpcReduction="10000"/>
          </a:bodyPr>
          <a:lstStyle/>
          <a:p>
            <a:r>
              <a:rPr lang="en-IN" sz="2800" i="1" dirty="0"/>
              <a:t>AL type </a:t>
            </a:r>
            <a:r>
              <a:rPr lang="en-IN" sz="2800" dirty="0"/>
              <a:t>has clinically significant cardiac involvement in </a:t>
            </a:r>
            <a:r>
              <a:rPr lang="en-IN" sz="2800" dirty="0" err="1"/>
              <a:t>upto</a:t>
            </a:r>
            <a:r>
              <a:rPr lang="en-IN" sz="2800" dirty="0"/>
              <a:t> 75% </a:t>
            </a:r>
          </a:p>
          <a:p>
            <a:r>
              <a:rPr lang="en-IN" sz="2800" dirty="0"/>
              <a:t>Rapidly </a:t>
            </a:r>
            <a:r>
              <a:rPr lang="en-IN" sz="2800" dirty="0" err="1"/>
              <a:t>progessive</a:t>
            </a:r>
            <a:r>
              <a:rPr lang="en-IN" sz="2800" dirty="0"/>
              <a:t> heart failure along with systemic disease  (survival time ≤ 9 m)</a:t>
            </a:r>
          </a:p>
          <a:p>
            <a:r>
              <a:rPr lang="en-IN" sz="2800" i="1" dirty="0"/>
              <a:t>Familial amyloidosis (</a:t>
            </a:r>
            <a:r>
              <a:rPr lang="en-IN" sz="2800" i="1" dirty="0" err="1"/>
              <a:t>ATTRm</a:t>
            </a:r>
            <a:r>
              <a:rPr lang="en-IN" sz="2800" i="1" dirty="0"/>
              <a:t>) </a:t>
            </a:r>
            <a:r>
              <a:rPr lang="en-IN" sz="2800" dirty="0"/>
              <a:t>–autosomal dominant; </a:t>
            </a:r>
          </a:p>
          <a:p>
            <a:r>
              <a:rPr lang="en-IN" sz="2800" dirty="0"/>
              <a:t>Involve both heart and peripheral nervous system</a:t>
            </a:r>
          </a:p>
          <a:p>
            <a:r>
              <a:rPr lang="en-IN" sz="2800" dirty="0"/>
              <a:t>Young pts – predominant peripheral nervous system; </a:t>
            </a:r>
          </a:p>
          <a:p>
            <a:r>
              <a:rPr lang="en-IN" sz="2800" dirty="0"/>
              <a:t>Middle age pts –predominant cardiomyopathy </a:t>
            </a:r>
            <a:endParaRPr lang="en-IN" sz="1800" dirty="0"/>
          </a:p>
        </p:txBody>
      </p:sp>
    </p:spTree>
    <p:extLst>
      <p:ext uri="{BB962C8B-B14F-4D97-AF65-F5344CB8AC3E}">
        <p14:creationId xmlns:p14="http://schemas.microsoft.com/office/powerpoint/2010/main" val="2358340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498B8-C407-412A-9E70-20592AF7F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BB342-9E46-4496-B07D-AD625B648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442" y="2015732"/>
            <a:ext cx="10813311" cy="3450613"/>
          </a:xfrm>
        </p:spPr>
        <p:txBody>
          <a:bodyPr>
            <a:normAutofit/>
          </a:bodyPr>
          <a:lstStyle/>
          <a:p>
            <a:r>
              <a:rPr lang="en-IN" sz="2800" i="1" dirty="0"/>
              <a:t>Senile systemic amyloidosis( </a:t>
            </a:r>
            <a:r>
              <a:rPr lang="en-IN" sz="2800" i="1" dirty="0" err="1"/>
              <a:t>ATTRw</a:t>
            </a:r>
            <a:r>
              <a:rPr lang="en-IN" sz="2800" i="1" dirty="0"/>
              <a:t>):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Almost always involve the heart;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Mostly seen in elderly (&gt;70 </a:t>
            </a:r>
            <a:r>
              <a:rPr lang="en-IN" sz="2800" dirty="0" err="1"/>
              <a:t>yrs</a:t>
            </a:r>
            <a:r>
              <a:rPr lang="en-IN" sz="28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Male to Female ratio is almost 20:1</a:t>
            </a:r>
          </a:p>
          <a:p>
            <a:r>
              <a:rPr lang="en-IN" sz="2800" i="1" dirty="0"/>
              <a:t>Isolated atrial amyloidosis(IAA)</a:t>
            </a:r>
            <a:r>
              <a:rPr lang="en-IN" sz="2800" dirty="0"/>
              <a:t> involve cardiac atria of diseased hearts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37930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692C0B-8E97-4462-B33D-286F17E4E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418" y="0"/>
            <a:ext cx="10143461" cy="661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14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1BC0-5F96-4220-B199-179133C9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B13E21-D168-4ADE-9732-4ECBA84A8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82" y="-1"/>
            <a:ext cx="12184159" cy="605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75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A5DF1-ED3F-4D04-B4A9-5DABCED2E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Sarcoidosis: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BF3B9-439C-4C7C-BBC6-C4A2830EF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sz="2800" dirty="0"/>
              <a:t>Predominant &amp; MC phenotype is DCM ; but RCM is frequently described</a:t>
            </a:r>
          </a:p>
          <a:p>
            <a:r>
              <a:rPr lang="en-IN" sz="2800" dirty="0"/>
              <a:t>Women &gt; Men</a:t>
            </a:r>
          </a:p>
          <a:p>
            <a:r>
              <a:rPr lang="en-IN" sz="2800" dirty="0"/>
              <a:t>Most pts have evidence of non-cardiac disease; </a:t>
            </a:r>
          </a:p>
          <a:p>
            <a:r>
              <a:rPr lang="en-IN" sz="2800" dirty="0"/>
              <a:t>Isolated cardiac disease is rare and presents as heart block &amp;  ventricular arrhythmias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42907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2438B-4C19-4836-BC42-A1E575463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Storage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5899-3EE8-46B4-A62D-66448F4E7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>
            <a:normAutofit fontScale="92500" lnSpcReduction="10000"/>
          </a:bodyPr>
          <a:lstStyle/>
          <a:p>
            <a:r>
              <a:rPr lang="en-IN" sz="3000" i="1" dirty="0"/>
              <a:t>Fabry’s disease : </a:t>
            </a:r>
          </a:p>
          <a:p>
            <a:r>
              <a:rPr lang="en-IN" sz="3000" dirty="0"/>
              <a:t>Lysosomal storage disorder; X linked recessive  </a:t>
            </a:r>
          </a:p>
          <a:p>
            <a:r>
              <a:rPr lang="en-IN" sz="3000" dirty="0"/>
              <a:t>Deficiency of alpha-galactosidase A enzyme</a:t>
            </a:r>
          </a:p>
          <a:p>
            <a:r>
              <a:rPr lang="en-IN" sz="3000" dirty="0"/>
              <a:t>Manifests with acroparesthesias, angiokeratomas, TIA/ Stroke due small </a:t>
            </a:r>
            <a:r>
              <a:rPr lang="en-IN" sz="3000" dirty="0" err="1"/>
              <a:t>vl</a:t>
            </a:r>
            <a:r>
              <a:rPr lang="en-IN" sz="3000" dirty="0"/>
              <a:t> disease</a:t>
            </a:r>
          </a:p>
          <a:p>
            <a:r>
              <a:rPr lang="en-IN" sz="3000" dirty="0"/>
              <a:t>Cardiac involvement apparent in 3</a:t>
            </a:r>
            <a:r>
              <a:rPr lang="en-IN" sz="3000" baseline="30000" dirty="0"/>
              <a:t>rd</a:t>
            </a:r>
            <a:r>
              <a:rPr lang="en-IN" sz="3000" dirty="0"/>
              <a:t> to 4</a:t>
            </a:r>
            <a:r>
              <a:rPr lang="en-IN" sz="3000" baseline="30000" dirty="0"/>
              <a:t>th</a:t>
            </a:r>
            <a:r>
              <a:rPr lang="en-IN" sz="3000" dirty="0"/>
              <a:t> decade</a:t>
            </a:r>
          </a:p>
          <a:p>
            <a:r>
              <a:rPr lang="en-IN" sz="3000" dirty="0"/>
              <a:t>Manifests as LV hypertrophy , worsens with age </a:t>
            </a:r>
          </a:p>
        </p:txBody>
      </p:sp>
    </p:spTree>
    <p:extLst>
      <p:ext uri="{BB962C8B-B14F-4D97-AF65-F5344CB8AC3E}">
        <p14:creationId xmlns:p14="http://schemas.microsoft.com/office/powerpoint/2010/main" val="2311984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89C3C-EC7A-47B9-9A3D-B11830A08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sz="2800" i="1" dirty="0"/>
              <a:t>Hemochromatosis </a:t>
            </a:r>
            <a:r>
              <a:rPr lang="en-IN" sz="2800" dirty="0"/>
              <a:t>: primary &amp; secondary forms</a:t>
            </a:r>
          </a:p>
          <a:p>
            <a:r>
              <a:rPr lang="en-IN" sz="2800" dirty="0"/>
              <a:t>Multiple organ involvement is seen</a:t>
            </a:r>
          </a:p>
          <a:p>
            <a:r>
              <a:rPr lang="en-IN" sz="2800" dirty="0"/>
              <a:t>Cardiac involvement begin with restrictive non-dilated progressing to systolic dysfunction</a:t>
            </a:r>
          </a:p>
          <a:p>
            <a:pPr marL="0" indent="0">
              <a:buNone/>
            </a:pPr>
            <a:r>
              <a:rPr lang="en-IN" sz="2800" dirty="0"/>
              <a:t>and eventually develop DCM</a:t>
            </a:r>
          </a:p>
          <a:p>
            <a:r>
              <a:rPr lang="en-IN" sz="2800" dirty="0"/>
              <a:t>Associated with arrhythmias and conduction system disease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56178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8CB40-2786-437C-B2D1-5F9BD7BAA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116" y="1898774"/>
            <a:ext cx="11142921" cy="403774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MC cause of RCM worldwide (more in Africa , south </a:t>
            </a:r>
            <a:r>
              <a:rPr lang="en-IN" sz="2800" dirty="0" err="1"/>
              <a:t>asia</a:t>
            </a:r>
            <a:r>
              <a:rPr lang="en-IN" sz="28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Males &gt; females; Bimodal age distribution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Characterized by fibrosis of the RV and LV apices and </a:t>
            </a:r>
            <a:r>
              <a:rPr lang="en-IN" sz="2800" dirty="0" err="1"/>
              <a:t>subvalvular</a:t>
            </a:r>
            <a:r>
              <a:rPr lang="en-IN" sz="2800" dirty="0"/>
              <a:t> apparatus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No unifying cause is found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Pathology resemble similar to eosinophilic cardiomyopathy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FA487F-2C9A-4656-AA24-A9781F59FC29}"/>
              </a:ext>
            </a:extLst>
          </p:cNvPr>
          <p:cNvSpPr/>
          <p:nvPr/>
        </p:nvSpPr>
        <p:spPr>
          <a:xfrm>
            <a:off x="968700" y="1011497"/>
            <a:ext cx="6569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i="1" dirty="0"/>
              <a:t>ENDOMYOCARDIAL FIBROSIS (EMF)</a:t>
            </a:r>
          </a:p>
        </p:txBody>
      </p:sp>
    </p:spTree>
    <p:extLst>
      <p:ext uri="{BB962C8B-B14F-4D97-AF65-F5344CB8AC3E}">
        <p14:creationId xmlns:p14="http://schemas.microsoft.com/office/powerpoint/2010/main" val="3635909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E4421-13AC-4271-AE2F-791C7570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70" y="882502"/>
            <a:ext cx="9603275" cy="1049235"/>
          </a:xfrm>
        </p:spPr>
        <p:txBody>
          <a:bodyPr/>
          <a:lstStyle/>
          <a:p>
            <a:r>
              <a:rPr lang="en-IN" i="1" dirty="0"/>
              <a:t>Loffler (Eosinophilic) endocarditis</a:t>
            </a:r>
            <a:br>
              <a:rPr lang="en-IN" i="1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0AB69-F77F-49F0-B2DE-3F3611AC7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344" y="1853754"/>
            <a:ext cx="11621385" cy="4121744"/>
          </a:xfrm>
        </p:spPr>
        <p:txBody>
          <a:bodyPr>
            <a:normAutofit lnSpcReduction="10000"/>
          </a:bodyPr>
          <a:lstStyle/>
          <a:p>
            <a:r>
              <a:rPr lang="en-IN" sz="2800" dirty="0"/>
              <a:t>Occurs within spectrum of </a:t>
            </a:r>
            <a:r>
              <a:rPr lang="en-IN" sz="2800" dirty="0" err="1"/>
              <a:t>hypereosinophilic</a:t>
            </a:r>
            <a:r>
              <a:rPr lang="en-IN" sz="2800" dirty="0"/>
              <a:t> syndromes</a:t>
            </a:r>
          </a:p>
          <a:p>
            <a:r>
              <a:rPr lang="en-IN" sz="2800" dirty="0" err="1"/>
              <a:t>Hypereosinophilia</a:t>
            </a:r>
            <a:r>
              <a:rPr lang="en-IN" sz="2800" dirty="0"/>
              <a:t> defined as  chronic AEC &gt; 1500 cell/ml for at least 1 month</a:t>
            </a:r>
          </a:p>
          <a:p>
            <a:r>
              <a:rPr lang="en-IN" sz="2800" dirty="0"/>
              <a:t>Cardiac involvement categorized into acute, intermediate and fibrotic stages</a:t>
            </a:r>
          </a:p>
          <a:p>
            <a:r>
              <a:rPr lang="en-IN" sz="2800" i="1" dirty="0"/>
              <a:t>Acute phase </a:t>
            </a:r>
            <a:r>
              <a:rPr lang="en-IN" sz="2800" dirty="0"/>
              <a:t>: few or no signs/ symptoms; myocardial inflammation &amp; necrosis</a:t>
            </a:r>
          </a:p>
          <a:p>
            <a:r>
              <a:rPr lang="en-IN" sz="2800" dirty="0"/>
              <a:t>ECHO will be normal; Only CMR with contrast can detect disease along with </a:t>
            </a:r>
            <a:r>
              <a:rPr lang="en-IN" sz="2800" dirty="0">
                <a:cs typeface="Calibri" panose="020F0502020204030204" pitchFamily="34" charset="0"/>
              </a:rPr>
              <a:t>↑ cardiac biomarkers</a:t>
            </a:r>
          </a:p>
        </p:txBody>
      </p:sp>
    </p:spTree>
    <p:extLst>
      <p:ext uri="{BB962C8B-B14F-4D97-AF65-F5344CB8AC3E}">
        <p14:creationId xmlns:p14="http://schemas.microsoft.com/office/powerpoint/2010/main" val="3033358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EFD9A-ED41-4BDD-9BBC-5AC28C0B3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670233"/>
            <a:ext cx="9603275" cy="1049235"/>
          </a:xfrm>
        </p:spPr>
        <p:txBody>
          <a:bodyPr/>
          <a:lstStyle/>
          <a:p>
            <a:r>
              <a:rPr lang="en-IN" dirty="0"/>
              <a:t>Outline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8992E-5F2E-47AE-B929-36F6BE5B4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362" y="1719468"/>
            <a:ext cx="9603275" cy="4940299"/>
          </a:xfrm>
        </p:spPr>
        <p:txBody>
          <a:bodyPr>
            <a:normAutofit/>
          </a:bodyPr>
          <a:lstStyle/>
          <a:p>
            <a:r>
              <a:rPr lang="en-IN" sz="2800" dirty="0"/>
              <a:t>Definition </a:t>
            </a:r>
          </a:p>
          <a:p>
            <a:r>
              <a:rPr lang="en-IN" sz="2800" dirty="0"/>
              <a:t>Epidemiology </a:t>
            </a:r>
          </a:p>
          <a:p>
            <a:r>
              <a:rPr lang="en-IN" sz="2800" dirty="0"/>
              <a:t>Classification </a:t>
            </a:r>
          </a:p>
          <a:p>
            <a:r>
              <a:rPr lang="en-IN" sz="2800" dirty="0"/>
              <a:t>Genetics &amp; </a:t>
            </a:r>
            <a:r>
              <a:rPr lang="en-IN" sz="2800" dirty="0" err="1"/>
              <a:t>Etiology</a:t>
            </a:r>
            <a:r>
              <a:rPr lang="en-IN" sz="2800" dirty="0"/>
              <a:t> of RCM</a:t>
            </a:r>
          </a:p>
          <a:p>
            <a:r>
              <a:rPr lang="en-IN" sz="2800" dirty="0"/>
              <a:t>Clinical characteristics</a:t>
            </a:r>
          </a:p>
          <a:p>
            <a:r>
              <a:rPr lang="en-IN" sz="2800" dirty="0"/>
              <a:t>Diagnostic evaluation </a:t>
            </a:r>
          </a:p>
          <a:p>
            <a:r>
              <a:rPr lang="en-IN" sz="2800" dirty="0"/>
              <a:t>Management</a:t>
            </a:r>
          </a:p>
          <a:p>
            <a:endParaRPr lang="en-IN" sz="2800" dirty="0"/>
          </a:p>
          <a:p>
            <a:endParaRPr lang="en-IN" sz="2800" dirty="0"/>
          </a:p>
          <a:p>
            <a:endParaRPr lang="en-IN" sz="28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12932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0EA94-AB4F-4A94-BC68-FD904A27C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10095379" cy="3938501"/>
          </a:xfrm>
        </p:spPr>
        <p:txBody>
          <a:bodyPr>
            <a:normAutofit fontScale="92500"/>
          </a:bodyPr>
          <a:lstStyle/>
          <a:p>
            <a:r>
              <a:rPr lang="en-IN" sz="3000" i="1" dirty="0">
                <a:cs typeface="Calibri" panose="020F0502020204030204" pitchFamily="34" charset="0"/>
              </a:rPr>
              <a:t>Intermediate stage :</a:t>
            </a:r>
            <a:r>
              <a:rPr lang="en-IN" sz="3000" dirty="0">
                <a:cs typeface="Calibri" panose="020F0502020204030204" pitchFamily="34" charset="0"/>
              </a:rPr>
              <a:t> thrombus favouring endocardium at apices; mitral / tricuspid regurgitation &amp; heart failure</a:t>
            </a:r>
          </a:p>
          <a:p>
            <a:r>
              <a:rPr lang="en-IN" sz="3000" dirty="0">
                <a:cs typeface="Calibri" panose="020F0502020204030204" pitchFamily="34" charset="0"/>
              </a:rPr>
              <a:t>Thromboembolism to brain &amp; other organs is common</a:t>
            </a:r>
          </a:p>
          <a:p>
            <a:r>
              <a:rPr lang="en-IN" sz="3000" i="1" dirty="0">
                <a:cs typeface="Calibri" panose="020F0502020204030204" pitchFamily="34" charset="0"/>
              </a:rPr>
              <a:t>Fibrotic stage </a:t>
            </a:r>
            <a:r>
              <a:rPr lang="en-IN" sz="3000" dirty="0">
                <a:cs typeface="Calibri" panose="020F0502020204030204" pitchFamily="34" charset="0"/>
              </a:rPr>
              <a:t>: diffuse scarring → endomyocardial fibrosis &amp; RCM</a:t>
            </a:r>
          </a:p>
          <a:p>
            <a:r>
              <a:rPr lang="en-IN" sz="3000" dirty="0">
                <a:cs typeface="Calibri" panose="020F0502020204030204" pitchFamily="34" charset="0"/>
              </a:rPr>
              <a:t>Scarring also involve mitral/ tricuspid sub-valvular &amp; leaflet structures → regurgitation </a:t>
            </a:r>
            <a:endParaRPr lang="en-IN" sz="30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46785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65287-2952-4939-A985-ABF14E996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Carcinoid heart disease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75219-C677-4B3B-AF67-7780F8B3B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90" y="1329136"/>
            <a:ext cx="11642651" cy="3789645"/>
          </a:xfrm>
        </p:spPr>
        <p:txBody>
          <a:bodyPr>
            <a:noAutofit/>
          </a:bodyPr>
          <a:lstStyle/>
          <a:p>
            <a:r>
              <a:rPr lang="en-IN" sz="2800" dirty="0"/>
              <a:t>Part of carcinoid syndrome – metastatic neuroendocrine </a:t>
            </a:r>
            <a:r>
              <a:rPr lang="en-IN" sz="2800" dirty="0" err="1"/>
              <a:t>tumor</a:t>
            </a:r>
            <a:endParaRPr lang="en-IN" sz="2800" dirty="0"/>
          </a:p>
          <a:p>
            <a:r>
              <a:rPr lang="en-IN" sz="2800" dirty="0"/>
              <a:t>Hepatic </a:t>
            </a:r>
            <a:r>
              <a:rPr lang="en-IN" sz="2800" dirty="0" err="1"/>
              <a:t>mets</a:t>
            </a:r>
            <a:r>
              <a:rPr lang="en-IN" sz="2800" dirty="0"/>
              <a:t> release elevated vasoactive substances especially 5-HT </a:t>
            </a:r>
          </a:p>
          <a:p>
            <a:r>
              <a:rPr lang="en-IN" sz="2800" dirty="0"/>
              <a:t>Involve </a:t>
            </a:r>
            <a:r>
              <a:rPr lang="en-IN" sz="2800" dirty="0" err="1"/>
              <a:t>Rt</a:t>
            </a:r>
            <a:r>
              <a:rPr lang="en-IN" sz="2800" dirty="0"/>
              <a:t> heart predominantly </a:t>
            </a:r>
          </a:p>
          <a:p>
            <a:r>
              <a:rPr lang="en-IN" sz="2800" dirty="0" err="1"/>
              <a:t>Myofibroblast</a:t>
            </a:r>
            <a:r>
              <a:rPr lang="en-IN" sz="2800" dirty="0"/>
              <a:t> proliferation &amp; collagen deposition </a:t>
            </a:r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IN" sz="2800" dirty="0"/>
              <a:t>right sided valve thickening and retraction</a:t>
            </a:r>
          </a:p>
          <a:p>
            <a:r>
              <a:rPr lang="en-IN" sz="2800" dirty="0"/>
              <a:t>Pulmonary root constriction, tricuspid annular and </a:t>
            </a:r>
            <a:r>
              <a:rPr lang="en-IN" sz="2800" dirty="0" err="1"/>
              <a:t>subvalvular</a:t>
            </a:r>
            <a:r>
              <a:rPr lang="en-IN" sz="2800" dirty="0"/>
              <a:t> involvement also seen</a:t>
            </a:r>
          </a:p>
          <a:p>
            <a:r>
              <a:rPr lang="en-IN" sz="2800" dirty="0"/>
              <a:t>High levels of 5-HT in </a:t>
            </a:r>
            <a:r>
              <a:rPr lang="en-IN" sz="2800" dirty="0" err="1"/>
              <a:t>Rt</a:t>
            </a:r>
            <a:r>
              <a:rPr lang="en-IN" sz="2800" dirty="0"/>
              <a:t> heart causes progressive fibrotic endocardial plaque</a:t>
            </a:r>
          </a:p>
        </p:txBody>
      </p:sp>
    </p:spTree>
    <p:extLst>
      <p:ext uri="{BB962C8B-B14F-4D97-AF65-F5344CB8AC3E}">
        <p14:creationId xmlns:p14="http://schemas.microsoft.com/office/powerpoint/2010/main" val="3258270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206F3D-7420-4DB1-BBC9-BB2C308EE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29" y="266089"/>
            <a:ext cx="6095026" cy="5666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515645-87B8-45E8-AD55-D535B46F0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355" y="266088"/>
            <a:ext cx="5738037" cy="566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45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BDB3F-CA9D-4C3E-81E6-24F3663EB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155" y="804519"/>
            <a:ext cx="9603275" cy="1049235"/>
          </a:xfrm>
        </p:spPr>
        <p:txBody>
          <a:bodyPr/>
          <a:lstStyle/>
          <a:p>
            <a:r>
              <a:rPr lang="en-IN" dirty="0"/>
              <a:t>Pathophysiology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17E54-7645-4FAB-A623-8D3C03F02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90" y="1853754"/>
            <a:ext cx="11185451" cy="45445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en-IN" sz="2800" dirty="0"/>
              <a:t>Ventricular stiffness &amp; compliance</a:t>
            </a:r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→ impaired relaxation &amp; restrictive filling → marked pressure increase with small vol. rise  → diastolic dysfunction</a:t>
            </a:r>
          </a:p>
          <a:p>
            <a:pPr>
              <a:lnSpc>
                <a:spcPct val="150000"/>
              </a:lnSpc>
            </a:pPr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Rapid rise in ventricular filling pressures during exercise → limited stroke vol. → syncope/ angina / DOE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4764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CAA04-1C5D-4E0B-91FA-9718BC4BA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4109" y="1945759"/>
            <a:ext cx="9603275" cy="38182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Atrial enlargement → development of atrial arrhythmias &amp; secondary AV valve regurgitation </a:t>
            </a:r>
          </a:p>
          <a:p>
            <a:pPr>
              <a:lnSpc>
                <a:spcPct val="150000"/>
              </a:lnSpc>
            </a:pPr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Thromboembolic complications seen with or </a:t>
            </a:r>
            <a:r>
              <a:rPr lang="en-IN" sz="2800">
                <a:latin typeface="Calibri" panose="020F0502020204030204" pitchFamily="34" charset="0"/>
                <a:cs typeface="Calibri" panose="020F0502020204030204" pitchFamily="34" charset="0"/>
              </a:rPr>
              <a:t>without AF</a:t>
            </a:r>
            <a:endParaRPr lang="en-I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91247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0E9DC-E7A2-4FCC-84A8-A0EB07CF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Clinical features: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B1C94-EBD1-4BF0-BC6E-B762AE8AD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Symptoms of heart failure – DOE, exercise intolerance, fatigue, syncope and angina (rare)</a:t>
            </a:r>
          </a:p>
          <a:p>
            <a:pPr marL="0" indent="0">
              <a:buNone/>
            </a:pPr>
            <a:r>
              <a:rPr lang="en-US" sz="2800" dirty="0"/>
              <a:t>Physical findings: predominant right heart failure features – </a:t>
            </a:r>
          </a:p>
          <a:p>
            <a:r>
              <a:rPr lang="en-US" sz="2800" dirty="0"/>
              <a:t>Raised JVP with prominent X and Y descent</a:t>
            </a:r>
            <a:r>
              <a:rPr lang="en-IN" sz="2800" dirty="0"/>
              <a:t>  (</a:t>
            </a:r>
            <a:r>
              <a:rPr lang="en-IN" sz="2800" dirty="0" err="1"/>
              <a:t>Kussmauls</a:t>
            </a:r>
            <a:r>
              <a:rPr lang="en-IN" sz="2800" dirty="0"/>
              <a:t> sign)</a:t>
            </a:r>
          </a:p>
          <a:p>
            <a:r>
              <a:rPr lang="en-IN" sz="2800" dirty="0"/>
              <a:t>Irregular pulse- atrial fibrillation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59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10808-FAE2-46E7-8670-A735A2AAF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746E8-A0EF-4C28-9B98-12974C862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2800" dirty="0"/>
              <a:t>Apex beat – usually palpable, may be mildly displaced </a:t>
            </a:r>
          </a:p>
          <a:p>
            <a:r>
              <a:rPr lang="en-IN" sz="2800" dirty="0"/>
              <a:t>Heart sounds- S1, S2 normal, S4 gallop frequently heard except </a:t>
            </a:r>
            <a:r>
              <a:rPr lang="en-IN" sz="2800"/>
              <a:t>in amyloidosis</a:t>
            </a:r>
            <a:endParaRPr lang="en-IN" sz="2800" dirty="0"/>
          </a:p>
          <a:p>
            <a:r>
              <a:rPr lang="en-IN" sz="2800" dirty="0"/>
              <a:t>Murmurs- usually not heard, MR &amp; TR seen in some</a:t>
            </a:r>
          </a:p>
          <a:p>
            <a:r>
              <a:rPr lang="en-IN" sz="2800" dirty="0"/>
              <a:t>Hepatomegaly, ascites and marked pedal </a:t>
            </a:r>
            <a:r>
              <a:rPr lang="en-IN" sz="2800" dirty="0" err="1"/>
              <a:t>edema</a:t>
            </a:r>
            <a:endParaRPr lang="en-IN" sz="28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1702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9BA7-B6C6-49B4-A66D-90254F3A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evaluation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EF867-E31B-443C-9814-186B4FB80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   ECG 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Right and left atrial enlargement (MC); Non-specific ST-T changes; conduction abnormalities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Atrial fibrillation is common;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Low voltage limb leads with Pseudo-infarction pattern in inferior &amp; septal leads seen in cardiac amyloidosis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02917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15FC6-1BFA-4DB4-9AAF-31BA2BA13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767" y="2015732"/>
            <a:ext cx="11142921" cy="345061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Useful esp. in children for Rhythm evaluation &amp; ST segment analysis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Studies done by </a:t>
            </a:r>
            <a:r>
              <a:rPr lang="en-US" sz="2800" dirty="0" err="1"/>
              <a:t>Rivenes</a:t>
            </a:r>
            <a:r>
              <a:rPr lang="en-US" sz="2800" dirty="0"/>
              <a:t> et al and Greenway et al reported rate related ST segment depression in patients with anginal episodes/ arrhythmias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 On contrary, Hayashi et al didn’t find any coronary abnormalities by catheterization and perfusion defects by exercise testing</a:t>
            </a:r>
          </a:p>
          <a:p>
            <a:pPr>
              <a:buFont typeface="Wingdings" panose="05000000000000000000" pitchFamily="2" charset="2"/>
              <a:buChar char="ü"/>
            </a:pPr>
            <a:endParaRPr lang="en-IN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2376A5-1070-4F41-B560-D5CB48D4DB17}"/>
              </a:ext>
            </a:extLst>
          </p:cNvPr>
          <p:cNvSpPr/>
          <p:nvPr/>
        </p:nvSpPr>
        <p:spPr>
          <a:xfrm>
            <a:off x="1296117" y="905170"/>
            <a:ext cx="3371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Holter study :  </a:t>
            </a:r>
          </a:p>
        </p:txBody>
      </p:sp>
    </p:spTree>
    <p:extLst>
      <p:ext uri="{BB962C8B-B14F-4D97-AF65-F5344CB8AC3E}">
        <p14:creationId xmlns:p14="http://schemas.microsoft.com/office/powerpoint/2010/main" val="4206536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A5401-0470-4000-A34D-FC86EE8D8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1"/>
            <a:ext cx="10031584" cy="403774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Approximately 15% of pediatric population had arrhythmias &amp; conduction disturbances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Atrial flutter was MC reported followed by high degree second and third degree heart block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Longer PR interval and longer QRS duration were associated with acute cardiac events</a:t>
            </a:r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491002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395A9-53AF-467C-B322-B9D4D405E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132" y="392732"/>
            <a:ext cx="9802525" cy="972429"/>
          </a:xfrm>
        </p:spPr>
        <p:txBody>
          <a:bodyPr/>
          <a:lstStyle/>
          <a:p>
            <a:r>
              <a:rPr lang="en-IN" dirty="0"/>
              <a:t>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2EC7C-F0A5-4091-B47C-807AF6389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7" y="2015732"/>
            <a:ext cx="11459817" cy="4037749"/>
          </a:xfrm>
        </p:spPr>
        <p:txBody>
          <a:bodyPr>
            <a:normAutofit/>
          </a:bodyPr>
          <a:lstStyle/>
          <a:p>
            <a:r>
              <a:rPr lang="en-IN" sz="2800" dirty="0"/>
              <a:t>Disease of heart muscle with restrictive physiology </a:t>
            </a:r>
          </a:p>
          <a:p>
            <a:r>
              <a:rPr lang="en-IN" sz="2800" dirty="0"/>
              <a:t>Stiffened or non-compliant ventricle </a:t>
            </a:r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→ severe diastolic dysfunction &amp; ↑ ventricular filling pressures</a:t>
            </a:r>
          </a:p>
          <a:p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Normal systolic function </a:t>
            </a:r>
          </a:p>
          <a:p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Normal or ↑ wall thickness ( in infiltrative causes)</a:t>
            </a:r>
          </a:p>
          <a:p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Normal LV cavity &amp; </a:t>
            </a:r>
            <a:r>
              <a:rPr lang="en-I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biatrial</a:t>
            </a:r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 enlargement 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237333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937A7-B86B-4B47-A7AE-A812229BA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echocardiography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F0648-FDE8-4B13-8099-1D8910563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868" y="2034507"/>
            <a:ext cx="10504968" cy="4018973"/>
          </a:xfrm>
        </p:spPr>
        <p:txBody>
          <a:bodyPr>
            <a:normAutofit/>
          </a:bodyPr>
          <a:lstStyle/>
          <a:p>
            <a:r>
              <a:rPr lang="en-IN" sz="3000" dirty="0" err="1"/>
              <a:t>Intial</a:t>
            </a:r>
            <a:r>
              <a:rPr lang="en-IN" sz="3000" dirty="0"/>
              <a:t> step in the diagnosis </a:t>
            </a:r>
          </a:p>
          <a:p>
            <a:r>
              <a:rPr lang="en-IN" sz="2800" i="1" u="sng" dirty="0"/>
              <a:t>2D </a:t>
            </a:r>
            <a:r>
              <a:rPr lang="en-IN" sz="2800" i="1" u="sng" dirty="0" err="1"/>
              <a:t>ECHO</a:t>
            </a:r>
            <a:r>
              <a:rPr lang="en-IN" sz="2800" dirty="0" err="1"/>
              <a:t>:Typical</a:t>
            </a:r>
            <a:r>
              <a:rPr lang="en-IN" sz="2800" dirty="0"/>
              <a:t> features in RCM incudes 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Normal RV and LV EF;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Normal RV and LV chamber volumes &amp; wall thickness 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(exception</a:t>
            </a:r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 → wall thickness increased in infiltrative conditions)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 err="1"/>
              <a:t>Biatrial</a:t>
            </a:r>
            <a:r>
              <a:rPr lang="en-IN" sz="2800" dirty="0"/>
              <a:t> enlargement</a:t>
            </a:r>
            <a:endParaRPr lang="en-I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I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07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DB0FC-5A56-42DF-A1EC-D8B419C0E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10010319" cy="40377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sz="2800" i="1" u="sng" dirty="0">
                <a:cs typeface="Calibri" panose="020F0502020204030204" pitchFamily="34" charset="0"/>
              </a:rPr>
              <a:t>Doppler ECHO findings </a:t>
            </a:r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IN" sz="2800" dirty="0">
                <a:cs typeface="Calibri" panose="020F0502020204030204" pitchFamily="34" charset="0"/>
              </a:rPr>
              <a:t>s/o restrictive filling parameters) are as follows: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>
                <a:cs typeface="Calibri" panose="020F0502020204030204" pitchFamily="34" charset="0"/>
              </a:rPr>
              <a:t>Increased E/A ratio &gt; 1.5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>
                <a:cs typeface="Calibri" panose="020F0502020204030204" pitchFamily="34" charset="0"/>
              </a:rPr>
              <a:t>Decreased mitral deceleration time (DT &lt; 120ms)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>
                <a:cs typeface="Calibri" panose="020F0502020204030204" pitchFamily="34" charset="0"/>
              </a:rPr>
              <a:t>Decreased IVRT (isovolumetric relaxation time)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>
                <a:cs typeface="Calibri" panose="020F0502020204030204" pitchFamily="34" charset="0"/>
              </a:rPr>
              <a:t>Decreased PVs/</a:t>
            </a:r>
            <a:r>
              <a:rPr lang="en-IN" sz="2800" dirty="0" err="1">
                <a:cs typeface="Calibri" panose="020F0502020204030204" pitchFamily="34" charset="0"/>
              </a:rPr>
              <a:t>PVd</a:t>
            </a:r>
            <a:r>
              <a:rPr lang="en-IN" sz="2800" dirty="0">
                <a:cs typeface="Calibri" panose="020F0502020204030204" pitchFamily="34" charset="0"/>
              </a:rPr>
              <a:t> ratio (pulmonary venous flow velocities)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>
                <a:cs typeface="Calibri" panose="020F0502020204030204" pitchFamily="34" charset="0"/>
              </a:rPr>
              <a:t>Augmented atrial reversal velocity (</a:t>
            </a:r>
            <a:r>
              <a:rPr lang="en-IN" sz="2800" dirty="0" err="1">
                <a:cs typeface="Calibri" panose="020F0502020204030204" pitchFamily="34" charset="0"/>
              </a:rPr>
              <a:t>PVAr</a:t>
            </a:r>
            <a:r>
              <a:rPr lang="en-IN" sz="2800" dirty="0">
                <a:cs typeface="Calibri" panose="020F0502020204030204" pitchFamily="34" charset="0"/>
              </a:rPr>
              <a:t>)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4149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26149-8756-4F01-B497-175741E2C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301" y="2015732"/>
            <a:ext cx="10108553" cy="3757747"/>
          </a:xfrm>
        </p:spPr>
        <p:txBody>
          <a:bodyPr/>
          <a:lstStyle/>
          <a:p>
            <a:r>
              <a:rPr lang="en-IN" sz="2800" i="1" u="sng" dirty="0"/>
              <a:t>Doppler tissue imaging (DTI)</a:t>
            </a:r>
            <a:r>
              <a:rPr lang="en-IN" sz="2800" i="1" dirty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Reduced mitral </a:t>
            </a:r>
            <a:r>
              <a:rPr lang="en-IN" sz="2800" dirty="0" err="1"/>
              <a:t>anular</a:t>
            </a:r>
            <a:r>
              <a:rPr lang="en-IN" sz="2800" dirty="0"/>
              <a:t> velocities (e’)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Increased E/e’ ratio</a:t>
            </a:r>
          </a:p>
          <a:p>
            <a:r>
              <a:rPr lang="en-IN" sz="2800" i="1" u="sng" dirty="0"/>
              <a:t>Hepatic vein doppler: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Increased diastolic forward flow reversal with inspiration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11516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11A38B-E9FE-44E9-81CF-D0BD711B9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941" y="903767"/>
            <a:ext cx="9109417" cy="5075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D97E2C-E1A1-4175-AE7D-172AE2AC1C00}"/>
              </a:ext>
            </a:extLst>
          </p:cNvPr>
          <p:cNvSpPr txBox="1"/>
          <p:nvPr/>
        </p:nvSpPr>
        <p:spPr>
          <a:xfrm>
            <a:off x="1065941" y="170121"/>
            <a:ext cx="8804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  Echocardiographic Findings in Restrictive Cardiomyopathy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40408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5AF9B-E577-4D3C-B072-207AEC78B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800" dirty="0"/>
              <a:t>Disease specific ECHO findings: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7A25E-4A94-4B6F-B1CC-35EF5B378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09" y="1853754"/>
            <a:ext cx="11685182" cy="40898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N" sz="3000" i="1" dirty="0"/>
              <a:t>Amyloidosis : </a:t>
            </a:r>
            <a:r>
              <a:rPr lang="en-IN" sz="3000" i="1" dirty="0">
                <a:latin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en-IN" sz="3000" dirty="0"/>
              <a:t>RV and LV wall thickness </a:t>
            </a:r>
          </a:p>
          <a:p>
            <a:pPr marL="0" indent="0">
              <a:buNone/>
            </a:pPr>
            <a:r>
              <a:rPr lang="en-IN" sz="3000" dirty="0"/>
              <a:t>very </a:t>
            </a:r>
            <a:r>
              <a:rPr lang="en-IN" sz="3000" i="1" dirty="0">
                <a:solidFill>
                  <a:srgbClr val="FF0000"/>
                </a:solidFill>
              </a:rPr>
              <a:t>fine granular or scintillating </a:t>
            </a:r>
            <a:r>
              <a:rPr lang="en-IN" sz="3000" i="1" dirty="0" err="1">
                <a:solidFill>
                  <a:srgbClr val="FF0000"/>
                </a:solidFill>
              </a:rPr>
              <a:t>echobright</a:t>
            </a:r>
            <a:r>
              <a:rPr lang="en-IN" sz="3000" i="1" dirty="0">
                <a:solidFill>
                  <a:srgbClr val="FF0000"/>
                </a:solidFill>
              </a:rPr>
              <a:t> </a:t>
            </a:r>
            <a:r>
              <a:rPr lang="en-IN" sz="3000" dirty="0"/>
              <a:t>appearance of myocardium with preserved LVEF</a:t>
            </a:r>
          </a:p>
          <a:p>
            <a:pPr marL="0" indent="0">
              <a:buNone/>
            </a:pPr>
            <a:r>
              <a:rPr lang="en-IN" sz="3000" dirty="0"/>
              <a:t>Diffuse thickened AV valves with severe </a:t>
            </a:r>
            <a:r>
              <a:rPr lang="en-IN" sz="3000" dirty="0" err="1"/>
              <a:t>biatrial</a:t>
            </a:r>
            <a:r>
              <a:rPr lang="en-IN" sz="3000" dirty="0"/>
              <a:t> enlargement (owl eye appearance)</a:t>
            </a:r>
          </a:p>
          <a:p>
            <a:pPr marL="0" indent="0">
              <a:buNone/>
            </a:pPr>
            <a:r>
              <a:rPr lang="en-IN" sz="3000" i="1" dirty="0"/>
              <a:t>Doppler tissue imaging</a:t>
            </a:r>
            <a:r>
              <a:rPr lang="en-IN" sz="3000" dirty="0"/>
              <a:t>- </a:t>
            </a:r>
            <a:r>
              <a:rPr lang="en-IN" sz="3000" dirty="0" err="1"/>
              <a:t>severly</a:t>
            </a:r>
            <a:r>
              <a:rPr lang="en-IN" sz="3000" dirty="0"/>
              <a:t> impaired longitudinal LV systolic function with normal EF</a:t>
            </a:r>
          </a:p>
          <a:p>
            <a:pPr marL="0" indent="0">
              <a:buNone/>
            </a:pPr>
            <a:r>
              <a:rPr lang="en-IN" sz="3000" i="1" dirty="0"/>
              <a:t>Speckle tracking </a:t>
            </a:r>
            <a:r>
              <a:rPr lang="en-IN" sz="3000" dirty="0"/>
              <a:t>– regional longitudinal dysfunction with apical sparing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512673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9D98D1-DE1E-481A-8186-566595DD6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29" y="939862"/>
            <a:ext cx="5907671" cy="4170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965413-14BB-4E6C-9354-CAEE89D5B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39862"/>
            <a:ext cx="5726917" cy="417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58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6A54C-55E9-4780-B174-427396C04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1" y="552894"/>
            <a:ext cx="5930784" cy="49816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29B606-FADE-4D1D-B1D0-A1F36A4D5664}"/>
              </a:ext>
            </a:extLst>
          </p:cNvPr>
          <p:cNvSpPr/>
          <p:nvPr/>
        </p:nvSpPr>
        <p:spPr>
          <a:xfrm>
            <a:off x="6096000" y="835499"/>
            <a:ext cx="56848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/>
              <a:t>This appearance represents a gradient of longitudinal strain from the apex to the base with relatively </a:t>
            </a:r>
            <a:r>
              <a:rPr lang="en-IN" sz="2400" i="1" dirty="0">
                <a:solidFill>
                  <a:srgbClr val="FF0000"/>
                </a:solidFill>
              </a:rPr>
              <a:t>well-preserved apical strain and severely impaired basal strain</a:t>
            </a:r>
            <a:r>
              <a:rPr lang="en-IN" sz="2400" dirty="0"/>
              <a:t>.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4238559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67B569-A7DE-4EA7-AD03-D825A9605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820"/>
            <a:ext cx="6197134" cy="58843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F65B0C-53CE-4246-B474-3B0AA1795233}"/>
              </a:ext>
            </a:extLst>
          </p:cNvPr>
          <p:cNvSpPr/>
          <p:nvPr/>
        </p:nvSpPr>
        <p:spPr>
          <a:xfrm>
            <a:off x="6344093" y="391495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lphaUcParenBoth"/>
            </a:pPr>
            <a:r>
              <a:rPr lang="en-IN" dirty="0"/>
              <a:t>Echocardiogram demonstrating biventricular myocardial thickening and </a:t>
            </a:r>
            <a:r>
              <a:rPr lang="en-IN" dirty="0" err="1"/>
              <a:t>biatrial</a:t>
            </a:r>
            <a:r>
              <a:rPr lang="en-IN" dirty="0"/>
              <a:t> enlargement. </a:t>
            </a:r>
          </a:p>
          <a:p>
            <a:endParaRPr lang="en-IN" dirty="0"/>
          </a:p>
          <a:p>
            <a:r>
              <a:rPr lang="en-IN" dirty="0"/>
              <a:t>(B) Strain imaging with markedly reduced global averaged</a:t>
            </a:r>
          </a:p>
          <a:p>
            <a:r>
              <a:rPr lang="en-IN" dirty="0"/>
              <a:t>peak longitudinal systolic strain with apical preservation </a:t>
            </a:r>
            <a:r>
              <a:rPr lang="en-IN" i="1" u="sng" dirty="0">
                <a:solidFill>
                  <a:srgbClr val="FF0000"/>
                </a:solidFill>
              </a:rPr>
              <a:t>(‘bullseye”) pattern</a:t>
            </a:r>
            <a:r>
              <a:rPr lang="en-IN" dirty="0"/>
              <a:t>, typical of cardiac amyloidosis. </a:t>
            </a:r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(C) Cardiac magnetic resonance with</a:t>
            </a:r>
          </a:p>
          <a:p>
            <a:r>
              <a:rPr lang="en-IN" dirty="0"/>
              <a:t>global subendocardial LGE</a:t>
            </a:r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(D) PYP scan shows severely increased myocardial uptake (grade 3, greater than bone) consistent with ATTR cardiac</a:t>
            </a:r>
          </a:p>
          <a:p>
            <a:r>
              <a:rPr lang="en-IN" dirty="0"/>
              <a:t>amyloidosis</a:t>
            </a:r>
          </a:p>
        </p:txBody>
      </p:sp>
    </p:spTree>
    <p:extLst>
      <p:ext uri="{BB962C8B-B14F-4D97-AF65-F5344CB8AC3E}">
        <p14:creationId xmlns:p14="http://schemas.microsoft.com/office/powerpoint/2010/main" val="2613954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6AE97-AAAE-422B-9342-3FC6659FA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2E34F-0790-4112-AE6A-22B99966B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647" y="2015732"/>
            <a:ext cx="10898372" cy="3450613"/>
          </a:xfrm>
        </p:spPr>
        <p:txBody>
          <a:bodyPr/>
          <a:lstStyle/>
          <a:p>
            <a:r>
              <a:rPr lang="en-IN" sz="2800" i="1" dirty="0"/>
              <a:t>Haemochromatosis: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LA, LV </a:t>
            </a:r>
            <a:r>
              <a:rPr lang="en-IN" sz="2800" dirty="0" err="1"/>
              <a:t>dilatataion</a:t>
            </a:r>
            <a:endParaRPr lang="en-IN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Normal LV wall thickness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Global hypokinesia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Initially restrictive pattern progressing to systolic dysfunction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35728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D6C89-45B8-4D75-9670-C36F50B8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6A6D1-8285-491D-A1E6-06139988C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712" y="1853754"/>
            <a:ext cx="11748975" cy="4199727"/>
          </a:xfrm>
        </p:spPr>
        <p:txBody>
          <a:bodyPr>
            <a:normAutofit fontScale="77500" lnSpcReduction="20000"/>
          </a:bodyPr>
          <a:lstStyle/>
          <a:p>
            <a:r>
              <a:rPr lang="en-IN" sz="3600" i="1" dirty="0" err="1"/>
              <a:t>Fabrys</a:t>
            </a:r>
            <a:r>
              <a:rPr lang="en-IN" sz="3600" i="1" dirty="0"/>
              <a:t> disease: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3600" dirty="0"/>
              <a:t>Concentric LVH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3600" dirty="0"/>
              <a:t>Mitral leaflet thickening with significant MR</a:t>
            </a:r>
          </a:p>
          <a:p>
            <a:r>
              <a:rPr lang="en-IN" sz="3600" i="1" dirty="0"/>
              <a:t>Endomyocardial fibrosis: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3600" dirty="0"/>
              <a:t>Hallmark feature- </a:t>
            </a:r>
            <a:r>
              <a:rPr lang="en-IN" sz="3600" i="1" dirty="0">
                <a:solidFill>
                  <a:srgbClr val="FF0000"/>
                </a:solidFill>
              </a:rPr>
              <a:t>formation of diffuse thrombi along the endocardium in apices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3600" u="sng" dirty="0"/>
              <a:t>Thrombus obliterating the ventricular cavity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3600" dirty="0"/>
              <a:t>Retraction of AV valves </a:t>
            </a:r>
            <a:r>
              <a:rPr lang="en-IN" sz="3600" dirty="0">
                <a:cs typeface="Calibri" panose="020F0502020204030204" pitchFamily="34" charset="0"/>
              </a:rPr>
              <a:t>→ incompetence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8473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2D689-18D2-431B-87CA-DB9349B91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1092753"/>
            <a:ext cx="9603275" cy="1049235"/>
          </a:xfrm>
        </p:spPr>
        <p:txBody>
          <a:bodyPr/>
          <a:lstStyle/>
          <a:p>
            <a:r>
              <a:rPr lang="en-IN" dirty="0"/>
              <a:t>  Epidemiology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EF18-2B7E-4C1D-B3A4-27350248E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5"/>
            <a:ext cx="10038056" cy="4725949"/>
          </a:xfrm>
        </p:spPr>
        <p:txBody>
          <a:bodyPr>
            <a:normAutofit/>
          </a:bodyPr>
          <a:lstStyle/>
          <a:p>
            <a:r>
              <a:rPr lang="en-IN" sz="2800" dirty="0"/>
              <a:t>Least common form of cardiomyopathy </a:t>
            </a:r>
          </a:p>
          <a:p>
            <a:r>
              <a:rPr lang="en-IN" sz="2800" dirty="0"/>
              <a:t>5% in adults &amp; 2.5 to 5 % in children – of all CMP’S </a:t>
            </a:r>
          </a:p>
          <a:p>
            <a:r>
              <a:rPr lang="en-IN" sz="2800" dirty="0" err="1"/>
              <a:t>Prevalance</a:t>
            </a:r>
            <a:r>
              <a:rPr lang="en-IN" sz="2800" dirty="0"/>
              <a:t> depends on regional distribution </a:t>
            </a:r>
          </a:p>
          <a:p>
            <a:r>
              <a:rPr lang="en-IN" sz="2800" dirty="0"/>
              <a:t>Endomyocardial fibrosis (</a:t>
            </a:r>
            <a:r>
              <a:rPr lang="en-IN" sz="2800" dirty="0" err="1"/>
              <a:t>m.c</a:t>
            </a:r>
            <a:r>
              <a:rPr lang="en-IN" sz="2800" dirty="0"/>
              <a:t> in world &amp; tropical / subtropical countries)</a:t>
            </a:r>
          </a:p>
          <a:p>
            <a:r>
              <a:rPr lang="en-IN" sz="2800" dirty="0"/>
              <a:t>Amyloidosis (</a:t>
            </a:r>
            <a:r>
              <a:rPr lang="en-IN" sz="2800" dirty="0" err="1"/>
              <a:t>m.c</a:t>
            </a:r>
            <a:r>
              <a:rPr lang="en-IN" sz="2800" dirty="0"/>
              <a:t> in united states) </a:t>
            </a:r>
          </a:p>
          <a:p>
            <a:r>
              <a:rPr lang="en-IN" sz="2800" dirty="0"/>
              <a:t>More female preponderance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505615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52E464-0409-4F50-A7C1-5BA4E299D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899" y="140511"/>
            <a:ext cx="9826201" cy="41018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8D79CB-29CB-43E9-901F-79303386E4E6}"/>
              </a:ext>
            </a:extLst>
          </p:cNvPr>
          <p:cNvSpPr/>
          <p:nvPr/>
        </p:nvSpPr>
        <p:spPr>
          <a:xfrm>
            <a:off x="563525" y="4754157"/>
            <a:ext cx="11461897" cy="1135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lphaUcParenBoth"/>
            </a:pPr>
            <a:r>
              <a:rPr lang="en-IN" sz="2400" dirty="0"/>
              <a:t>4 chamber view with thrombosis/fibrosis obliterating the right ventricular apex in EMF</a:t>
            </a:r>
          </a:p>
          <a:p>
            <a:pPr marL="342900" indent="-342900">
              <a:lnSpc>
                <a:spcPct val="150000"/>
              </a:lnSpc>
              <a:buAutoNum type="alphaUcParenBoth"/>
            </a:pPr>
            <a:r>
              <a:rPr lang="en-IN" sz="2400" dirty="0"/>
              <a:t>4 chamber view with severe mitral regurgitation due to deformed valve</a:t>
            </a:r>
          </a:p>
        </p:txBody>
      </p:sp>
    </p:spTree>
    <p:extLst>
      <p:ext uri="{BB962C8B-B14F-4D97-AF65-F5344CB8AC3E}">
        <p14:creationId xmlns:p14="http://schemas.microsoft.com/office/powerpoint/2010/main" val="34490533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87686-9D1F-4DBC-A606-62971690A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Cardiac MRI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351A5-F546-4502-A8B5-FB353AB2D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 </a:t>
            </a:r>
            <a:r>
              <a:rPr lang="en-IN" sz="2800" dirty="0"/>
              <a:t>Important diagnostic tool for assessment of pericardial and myocardial disease</a:t>
            </a:r>
          </a:p>
          <a:p>
            <a:r>
              <a:rPr lang="en-IN" sz="2800" dirty="0"/>
              <a:t>Typical features of RCM on CMR- normal volume ventricles with marked atrial enlargement</a:t>
            </a:r>
          </a:p>
          <a:p>
            <a:endParaRPr lang="en-IN" dirty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45706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6DF1D-3458-4649-9A1C-E6A66B2F2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Disease specific CMR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CE5B3-4F8B-42EA-895B-8E15DA678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070" y="1834973"/>
            <a:ext cx="10526232" cy="3450613"/>
          </a:xfrm>
        </p:spPr>
        <p:txBody>
          <a:bodyPr>
            <a:noAutofit/>
          </a:bodyPr>
          <a:lstStyle/>
          <a:p>
            <a:r>
              <a:rPr lang="en-IN" sz="2800" i="1" dirty="0"/>
              <a:t>Cardiac amyloidosis: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i="1" dirty="0">
                <a:solidFill>
                  <a:srgbClr val="FF0000"/>
                </a:solidFill>
              </a:rPr>
              <a:t>Diffuse circumferential </a:t>
            </a:r>
            <a:r>
              <a:rPr lang="en-IN" sz="2800" dirty="0"/>
              <a:t>subendocardial LGE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Shows restrictive morphology with reduction of systolic thickening in LGE segments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Absent myocardial </a:t>
            </a:r>
            <a:r>
              <a:rPr lang="en-IN" sz="2800" dirty="0" err="1"/>
              <a:t>edema</a:t>
            </a:r>
            <a:r>
              <a:rPr lang="en-IN" sz="2800" dirty="0"/>
              <a:t>  with diffuse perfusion defects seen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i="1" dirty="0">
                <a:solidFill>
                  <a:srgbClr val="FF0000"/>
                </a:solidFill>
              </a:rPr>
              <a:t>Thickened atrial valves with atrial LGE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Loss of atrial contraction (absent S4 clinically)</a:t>
            </a:r>
          </a:p>
        </p:txBody>
      </p:sp>
    </p:spTree>
    <p:extLst>
      <p:ext uri="{BB962C8B-B14F-4D97-AF65-F5344CB8AC3E}">
        <p14:creationId xmlns:p14="http://schemas.microsoft.com/office/powerpoint/2010/main" val="34969739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B2E7D-2712-4447-B08F-157EC5D1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475A8-07F9-43B7-AE11-934F1C4B4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85338"/>
          </a:xfrm>
        </p:spPr>
        <p:txBody>
          <a:bodyPr>
            <a:normAutofit/>
          </a:bodyPr>
          <a:lstStyle/>
          <a:p>
            <a:r>
              <a:rPr lang="en-IN" sz="2800" i="1" dirty="0"/>
              <a:t>Endomyocardial fibrosis</a:t>
            </a:r>
            <a:r>
              <a:rPr lang="en-IN" sz="2800" dirty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Dilated </a:t>
            </a:r>
            <a:r>
              <a:rPr lang="en-IN" sz="2800" dirty="0" err="1"/>
              <a:t>hypocontractile</a:t>
            </a:r>
            <a:r>
              <a:rPr lang="en-IN" sz="2800" dirty="0"/>
              <a:t> LV and RV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Absence of myocardial </a:t>
            </a:r>
            <a:r>
              <a:rPr lang="en-IN" sz="2800" dirty="0" err="1"/>
              <a:t>edema</a:t>
            </a:r>
            <a:endParaRPr lang="en-IN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Normal myocardial perfusion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Diffuse subendocardial LGE of LV/RV with/without thrombus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Obliterative LV or RV apex</a:t>
            </a:r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6846080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133F0-CF1A-45DA-9170-24C10DFCD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F85E7-A255-461F-89D4-957A75AD4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N" sz="2800" dirty="0"/>
              <a:t>Cardiac sarcoidosis: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Multifocal intense LGE often in septum inferolateral valve of LV, right atrium and RV free wall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RWMA with </a:t>
            </a:r>
            <a:r>
              <a:rPr lang="en-IN" sz="2800" dirty="0" err="1"/>
              <a:t>hypocontractile</a:t>
            </a:r>
            <a:r>
              <a:rPr lang="en-IN" sz="2800" dirty="0"/>
              <a:t> LV/RV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Patchy bright regions s/o </a:t>
            </a:r>
            <a:r>
              <a:rPr lang="en-IN" sz="2800" i="1" dirty="0">
                <a:solidFill>
                  <a:srgbClr val="FF0000"/>
                </a:solidFill>
              </a:rPr>
              <a:t>myocardial </a:t>
            </a:r>
            <a:r>
              <a:rPr lang="en-IN" sz="2800" i="1" dirty="0" err="1">
                <a:solidFill>
                  <a:srgbClr val="FF0000"/>
                </a:solidFill>
              </a:rPr>
              <a:t>edema</a:t>
            </a:r>
            <a:endParaRPr lang="en-IN" sz="2800" i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Normal myocardial perfusion</a:t>
            </a:r>
          </a:p>
        </p:txBody>
      </p:sp>
    </p:spTree>
    <p:extLst>
      <p:ext uri="{BB962C8B-B14F-4D97-AF65-F5344CB8AC3E}">
        <p14:creationId xmlns:p14="http://schemas.microsoft.com/office/powerpoint/2010/main" val="19035484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9E8DDA-3C38-4F5F-9CEF-8D1ECA84C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18" y="232294"/>
            <a:ext cx="9826201" cy="46922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EB80B9-E0D7-4EED-97FE-C1CA4CA64EF8}"/>
              </a:ext>
            </a:extLst>
          </p:cNvPr>
          <p:cNvSpPr/>
          <p:nvPr/>
        </p:nvSpPr>
        <p:spPr>
          <a:xfrm>
            <a:off x="927718" y="4733109"/>
            <a:ext cx="11172134" cy="130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N" sz="2800" dirty="0"/>
              <a:t>Above  CMR demonstrating abnormal LGE consistent with scarring</a:t>
            </a:r>
          </a:p>
          <a:p>
            <a:pPr>
              <a:lnSpc>
                <a:spcPct val="150000"/>
              </a:lnSpc>
            </a:pPr>
            <a:r>
              <a:rPr lang="en-IN" sz="2800" dirty="0"/>
              <a:t>Below  FDG-PET s/o  active  inflammation  around the scar in sarcoidosis</a:t>
            </a:r>
            <a:endParaRPr lang="en-IN" sz="6600" dirty="0"/>
          </a:p>
        </p:txBody>
      </p:sp>
    </p:spTree>
    <p:extLst>
      <p:ext uri="{BB962C8B-B14F-4D97-AF65-F5344CB8AC3E}">
        <p14:creationId xmlns:p14="http://schemas.microsoft.com/office/powerpoint/2010/main" val="34625093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61A99-E9DB-45F1-A593-2DE2D2CAA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A8370-DC68-432E-AF2E-6D4F1695C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i="1" dirty="0"/>
              <a:t>Haemochromatosis: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 err="1"/>
              <a:t>Hypocontractile</a:t>
            </a:r>
            <a:r>
              <a:rPr lang="en-IN" sz="2800" dirty="0"/>
              <a:t> LV with dark myocardium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Absence of myocardial </a:t>
            </a:r>
            <a:r>
              <a:rPr lang="en-IN" sz="2800" dirty="0" err="1"/>
              <a:t>edema</a:t>
            </a:r>
            <a:endParaRPr lang="en-IN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Normal myocardial perfusion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Normal LGE mapping</a:t>
            </a:r>
          </a:p>
        </p:txBody>
      </p:sp>
    </p:spTree>
    <p:extLst>
      <p:ext uri="{BB962C8B-B14F-4D97-AF65-F5344CB8AC3E}">
        <p14:creationId xmlns:p14="http://schemas.microsoft.com/office/powerpoint/2010/main" val="10692405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09060-2FC6-4021-AFC3-7D6AEEB5B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6A2E4-789C-4439-B268-B709A77D1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N" sz="2800" i="1" dirty="0" err="1"/>
              <a:t>Fabrys</a:t>
            </a:r>
            <a:r>
              <a:rPr lang="en-IN" sz="2800" i="1" dirty="0"/>
              <a:t> disease: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Concentric LVH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RWMA with wall thinning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Absence of myocardial </a:t>
            </a:r>
            <a:r>
              <a:rPr lang="en-IN" sz="2800" dirty="0" err="1"/>
              <a:t>edema</a:t>
            </a:r>
            <a:endParaRPr lang="en-IN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Normal myocardial perfusion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 err="1"/>
              <a:t>Midwall</a:t>
            </a:r>
            <a:r>
              <a:rPr lang="en-IN" sz="2800" dirty="0"/>
              <a:t> LGE in inferolateral wall</a:t>
            </a:r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9004059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9E07F-68F2-4869-8B30-DDE64E453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Cardiac catheterization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96AC4-8E4C-41C3-8A1A-FCD9B907D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20035"/>
            <a:ext cx="9603275" cy="3450613"/>
          </a:xfrm>
        </p:spPr>
        <p:txBody>
          <a:bodyPr>
            <a:noAutofit/>
          </a:bodyPr>
          <a:lstStyle/>
          <a:p>
            <a:r>
              <a:rPr lang="en-IN" sz="2800" dirty="0"/>
              <a:t>Elevation of right and left filling pressures with reduction in cardiac index</a:t>
            </a:r>
          </a:p>
          <a:p>
            <a:r>
              <a:rPr lang="en-IN" sz="2800" dirty="0"/>
              <a:t>RAP is elevated with prominent X and Y descents</a:t>
            </a:r>
          </a:p>
          <a:p>
            <a:r>
              <a:rPr lang="en-IN" sz="2800" dirty="0"/>
              <a:t>Square root sign (early decrease followed by rapid rise to plateau phase in ventricular diastolic pressure)</a:t>
            </a:r>
          </a:p>
          <a:p>
            <a:r>
              <a:rPr lang="en-IN" sz="2800" dirty="0"/>
              <a:t>LVEDP ≥ 5mm Hg than RVEDP : RVSP &gt; 50mm Hg</a:t>
            </a:r>
          </a:p>
          <a:p>
            <a:r>
              <a:rPr lang="en-IN" sz="2800" dirty="0"/>
              <a:t>Concordance of intracavitary and intrathoracic pressures</a:t>
            </a:r>
          </a:p>
        </p:txBody>
      </p:sp>
    </p:spTree>
    <p:extLst>
      <p:ext uri="{BB962C8B-B14F-4D97-AF65-F5344CB8AC3E}">
        <p14:creationId xmlns:p14="http://schemas.microsoft.com/office/powerpoint/2010/main" val="19256169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856036-37C0-4B27-8054-4993DFEE1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77" y="584790"/>
            <a:ext cx="9048307" cy="62732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CB861F-0802-4A90-9AC3-7FB0B4508C97}"/>
              </a:ext>
            </a:extLst>
          </p:cNvPr>
          <p:cNvSpPr/>
          <p:nvPr/>
        </p:nvSpPr>
        <p:spPr>
          <a:xfrm>
            <a:off x="304800" y="0"/>
            <a:ext cx="11741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dirty="0"/>
              <a:t>Simultaneous RV and LV Hemodynamic Assessment Constrictive Pericarditis and Restrictive Cardiomyopathy</a:t>
            </a:r>
          </a:p>
        </p:txBody>
      </p:sp>
    </p:spTree>
    <p:extLst>
      <p:ext uri="{BB962C8B-B14F-4D97-AF65-F5344CB8AC3E}">
        <p14:creationId xmlns:p14="http://schemas.microsoft.com/office/powerpoint/2010/main" val="1733327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BF70A-EDF9-46C2-A4AD-71BA32B53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536162"/>
            <a:ext cx="9603275" cy="1049235"/>
          </a:xfrm>
        </p:spPr>
        <p:txBody>
          <a:bodyPr/>
          <a:lstStyle/>
          <a:p>
            <a:r>
              <a:rPr lang="en-IN" dirty="0"/>
              <a:t>Classification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0BEEA-A6A2-47AF-AC4E-01C9D7AD1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2786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IN" sz="2800" dirty="0"/>
              <a:t>Based on </a:t>
            </a:r>
            <a:r>
              <a:rPr lang="en-IN" sz="2800" dirty="0" err="1"/>
              <a:t>etiology</a:t>
            </a:r>
            <a:r>
              <a:rPr lang="en-IN" sz="2800" dirty="0"/>
              <a:t> – primary &amp; secondary </a:t>
            </a:r>
          </a:p>
          <a:p>
            <a:pPr>
              <a:lnSpc>
                <a:spcPct val="200000"/>
              </a:lnSpc>
            </a:pPr>
            <a:r>
              <a:rPr lang="en-IN" sz="2800" dirty="0"/>
              <a:t>Primary include idiopathic, familial &amp; endomyocardial fibrosis</a:t>
            </a:r>
          </a:p>
          <a:p>
            <a:pPr>
              <a:lnSpc>
                <a:spcPct val="200000"/>
              </a:lnSpc>
            </a:pPr>
            <a:r>
              <a:rPr lang="en-IN" sz="2800" dirty="0"/>
              <a:t>Secondary forms include infiltrative diseases, storage disorders, metastatic &amp; iatrogenic causes</a:t>
            </a:r>
          </a:p>
        </p:txBody>
      </p:sp>
    </p:spTree>
    <p:extLst>
      <p:ext uri="{BB962C8B-B14F-4D97-AF65-F5344CB8AC3E}">
        <p14:creationId xmlns:p14="http://schemas.microsoft.com/office/powerpoint/2010/main" val="40846884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2179C-4278-47B0-B131-71FBFD085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Endomyocardial biopsy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4AE45-2A5A-42CB-BDD5-1462F5334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N" sz="2800" dirty="0"/>
              <a:t>Important role in the diagnostic evaluation of diseases with restrictive physiology</a:t>
            </a:r>
          </a:p>
          <a:p>
            <a:r>
              <a:rPr lang="en-IN" sz="2800" dirty="0"/>
              <a:t>Class II a recommendation by AHA/ ACC</a:t>
            </a:r>
          </a:p>
          <a:p>
            <a:r>
              <a:rPr lang="en-IN" sz="2800" dirty="0"/>
              <a:t>RV biopsy is most commonly done</a:t>
            </a:r>
          </a:p>
          <a:p>
            <a:r>
              <a:rPr lang="en-IN" sz="2800" dirty="0"/>
              <a:t>Useful in identifying the exact </a:t>
            </a:r>
            <a:r>
              <a:rPr lang="en-IN" sz="2800" dirty="0" err="1"/>
              <a:t>etiology</a:t>
            </a:r>
            <a:r>
              <a:rPr lang="en-IN" sz="2800" dirty="0"/>
              <a:t> of RCM for targeted therapy</a:t>
            </a:r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5809042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F14D2-8BDD-496B-8B0A-61DD94F745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2" y="454062"/>
            <a:ext cx="11090275" cy="1049337"/>
          </a:xfrm>
        </p:spPr>
        <p:txBody>
          <a:bodyPr>
            <a:normAutofit/>
          </a:bodyPr>
          <a:lstStyle/>
          <a:p>
            <a:r>
              <a:rPr lang="en-IN" sz="2800" dirty="0"/>
              <a:t>Restrictive  cardiomyopathy   VS constrictive pericarditis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160804-88B6-467A-9108-84C3E215B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457" y="1734165"/>
            <a:ext cx="8963246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984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EF6113-C303-4D14-A136-193DBBF9B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186" y="0"/>
            <a:ext cx="9236241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163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9F74B-CE58-429E-91C9-5C4DD820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Management</a:t>
            </a:r>
            <a:br>
              <a:rPr lang="en-IN" dirty="0"/>
            </a:br>
            <a:r>
              <a:rPr lang="en-IN" cap="none" dirty="0"/>
              <a:t>General Treatment Principles</a:t>
            </a:r>
            <a:r>
              <a:rPr lang="en-IN" dirty="0"/>
              <a:t>: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CBE42-D84C-448F-9889-3FDFE797F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34971"/>
            <a:ext cx="10467519" cy="3917243"/>
          </a:xfrm>
        </p:spPr>
        <p:txBody>
          <a:bodyPr>
            <a:noAutofit/>
          </a:bodyPr>
          <a:lstStyle/>
          <a:p>
            <a:r>
              <a:rPr lang="en-IN" sz="2800" dirty="0"/>
              <a:t>Relieve congestive symptoms and avoid hypotension</a:t>
            </a:r>
          </a:p>
          <a:p>
            <a:r>
              <a:rPr lang="en-IN" sz="2800" dirty="0"/>
              <a:t>Diuretics</a:t>
            </a:r>
          </a:p>
          <a:p>
            <a:r>
              <a:rPr lang="en-IN" sz="2800" dirty="0"/>
              <a:t>Salt restriction (2-4 </a:t>
            </a:r>
            <a:r>
              <a:rPr lang="en-IN" sz="2800" dirty="0" err="1"/>
              <a:t>gms</a:t>
            </a:r>
            <a:r>
              <a:rPr lang="en-IN" sz="2800" dirty="0"/>
              <a:t>/day), fluid restriction to less than 2 litres</a:t>
            </a:r>
          </a:p>
          <a:p>
            <a:r>
              <a:rPr lang="en-IN" sz="2800" dirty="0"/>
              <a:t>Rx of AF with </a:t>
            </a:r>
            <a:r>
              <a:rPr lang="en-IN" sz="2800" i="1" dirty="0">
                <a:solidFill>
                  <a:srgbClr val="FF0000"/>
                </a:solidFill>
              </a:rPr>
              <a:t>rhythm control </a:t>
            </a:r>
            <a:r>
              <a:rPr lang="en-IN" sz="2800" dirty="0"/>
              <a:t>rather than rate control improves diastolic filling</a:t>
            </a:r>
          </a:p>
          <a:p>
            <a:r>
              <a:rPr lang="en-IN" sz="2800" dirty="0"/>
              <a:t>No pharmacological treatment prolongs survival</a:t>
            </a:r>
          </a:p>
        </p:txBody>
      </p:sp>
    </p:spTree>
    <p:extLst>
      <p:ext uri="{BB962C8B-B14F-4D97-AF65-F5344CB8AC3E}">
        <p14:creationId xmlns:p14="http://schemas.microsoft.com/office/powerpoint/2010/main" val="8024747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8CA04-BB86-4730-BDB5-760B39E0E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Disease specific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854F8-A0F8-41FB-8ED0-FD99B430C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71" y="1792442"/>
            <a:ext cx="11653284" cy="3450613"/>
          </a:xfrm>
        </p:spPr>
        <p:txBody>
          <a:bodyPr>
            <a:noAutofit/>
          </a:bodyPr>
          <a:lstStyle/>
          <a:p>
            <a:r>
              <a:rPr lang="en-IN" sz="2800" i="1" dirty="0"/>
              <a:t>Cardiac amyloidosis</a:t>
            </a:r>
            <a:r>
              <a:rPr lang="en-IN" sz="2800" dirty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AL amyloidosis- chemotherapy, autologous stem cell transplantation and monoclonal antibodies (daratumumab) targeted against plasma cell dyscrasias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Beta blockers,  ACEI/ ARBs poorly tolerated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CCBs contraindicated (worsens heart failure)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High degree AV block may require permanent pacemaker- biventricular pacing preferred</a:t>
            </a:r>
          </a:p>
          <a:p>
            <a:endParaRPr lang="en-IN" sz="2800" dirty="0"/>
          </a:p>
          <a:p>
            <a:endParaRPr lang="en-IN" sz="2800" dirty="0"/>
          </a:p>
          <a:p>
            <a:endParaRPr lang="en-IN" sz="2800" dirty="0"/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2069265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C9EE-329C-43F9-BE36-266513E6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721A4-6066-4794-8C3D-42A1CC64F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i="1" dirty="0"/>
              <a:t>Familial amyloidosis (</a:t>
            </a:r>
            <a:r>
              <a:rPr lang="en-IN" sz="2800" i="1" dirty="0" err="1"/>
              <a:t>ATTRm</a:t>
            </a:r>
            <a:r>
              <a:rPr lang="en-IN" sz="2800" i="1" dirty="0"/>
              <a:t>):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Liver/ heart-liver transplantation and </a:t>
            </a:r>
            <a:r>
              <a:rPr lang="en-IN" sz="2800" dirty="0" err="1"/>
              <a:t>tafamidis</a:t>
            </a:r>
            <a:r>
              <a:rPr lang="en-IN" sz="2800" dirty="0"/>
              <a:t> (TTR stabilizer)</a:t>
            </a:r>
          </a:p>
          <a:p>
            <a:r>
              <a:rPr lang="en-IN" sz="2800" i="1" dirty="0"/>
              <a:t>Senile systemic amyloidosis (</a:t>
            </a:r>
            <a:r>
              <a:rPr lang="en-IN" sz="2800" i="1" dirty="0" err="1"/>
              <a:t>ATTRw</a:t>
            </a:r>
            <a:r>
              <a:rPr lang="en-IN" sz="2800" i="1" dirty="0"/>
              <a:t>):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 err="1"/>
              <a:t>Gerneral</a:t>
            </a:r>
            <a:r>
              <a:rPr lang="en-IN" sz="2800" dirty="0"/>
              <a:t> treatment principles + </a:t>
            </a:r>
            <a:r>
              <a:rPr lang="en-IN" sz="2800" dirty="0" err="1"/>
              <a:t>tafamidis</a:t>
            </a:r>
            <a:endParaRPr lang="en-IN" sz="2800" dirty="0"/>
          </a:p>
          <a:p>
            <a:endParaRPr lang="en-IN" sz="2800" dirty="0"/>
          </a:p>
          <a:p>
            <a:endParaRPr lang="en-IN" sz="2800" dirty="0"/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2691430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B303C-81D4-4F21-A3B5-BBEEA6286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80414-B6C5-47CA-9744-792B37769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i="1" dirty="0"/>
              <a:t>Cardiac sarcoidosis</a:t>
            </a:r>
            <a:r>
              <a:rPr lang="en-IN" sz="2800" dirty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In patients with heart failure Prednisolone 1mg/kg tapered over several months is recommended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High degree AV block require ICD- pacemaker implantation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Heart transplantation in treatment refractory pts</a:t>
            </a:r>
          </a:p>
        </p:txBody>
      </p:sp>
    </p:spTree>
    <p:extLst>
      <p:ext uri="{BB962C8B-B14F-4D97-AF65-F5344CB8AC3E}">
        <p14:creationId xmlns:p14="http://schemas.microsoft.com/office/powerpoint/2010/main" val="15717160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8CF7F-33B5-4607-8685-086BDACEF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242" y="2015732"/>
            <a:ext cx="11663915" cy="3450613"/>
          </a:xfrm>
        </p:spPr>
        <p:txBody>
          <a:bodyPr>
            <a:normAutofit lnSpcReduction="10000"/>
          </a:bodyPr>
          <a:lstStyle/>
          <a:p>
            <a:r>
              <a:rPr lang="en-IN" sz="2800" i="1" dirty="0"/>
              <a:t>Fabry’s disease </a:t>
            </a:r>
            <a:r>
              <a:rPr lang="en-IN" sz="2800" dirty="0"/>
              <a:t>: enzyme replacement will reverse phenotype</a:t>
            </a:r>
          </a:p>
          <a:p>
            <a:r>
              <a:rPr lang="en-IN" sz="2800" i="1" dirty="0"/>
              <a:t>Hemochromatosis </a:t>
            </a:r>
            <a:r>
              <a:rPr lang="en-IN" sz="2800" dirty="0"/>
              <a:t>: iron chelation therapy ; frequent phlebotomies</a:t>
            </a:r>
          </a:p>
          <a:p>
            <a:r>
              <a:rPr lang="en-IN" sz="2800" i="1" dirty="0"/>
              <a:t>Carcinoid heart disease</a:t>
            </a:r>
            <a:r>
              <a:rPr lang="en-IN" sz="2800" dirty="0"/>
              <a:t>: hepatic </a:t>
            </a:r>
            <a:r>
              <a:rPr lang="en-IN" sz="2800" dirty="0" err="1"/>
              <a:t>mets</a:t>
            </a:r>
            <a:r>
              <a:rPr lang="en-IN" sz="2800" dirty="0"/>
              <a:t> debulking ; use of octreotide – </a:t>
            </a:r>
            <a:r>
              <a:rPr lang="en-IN" sz="2800" dirty="0" err="1"/>
              <a:t>tumor</a:t>
            </a:r>
            <a:r>
              <a:rPr lang="en-IN" sz="2800" dirty="0"/>
              <a:t> shrinkage; advanced valve disease is surgically corrected</a:t>
            </a:r>
          </a:p>
          <a:p>
            <a:r>
              <a:rPr lang="en-IN" sz="2800" i="1" dirty="0" err="1"/>
              <a:t>Hypereosinophilic</a:t>
            </a:r>
            <a:r>
              <a:rPr lang="en-IN" sz="2800" i="1" dirty="0"/>
              <a:t> syndromes</a:t>
            </a:r>
            <a:r>
              <a:rPr lang="en-IN" sz="2800" dirty="0"/>
              <a:t>: early stage-steroids are useful; </a:t>
            </a:r>
          </a:p>
          <a:p>
            <a:pPr marL="0" indent="0">
              <a:buNone/>
            </a:pPr>
            <a:r>
              <a:rPr lang="en-IN" sz="2800" dirty="0"/>
              <a:t>advanced valve disease – surgically corrected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381313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256785-782D-4C81-A337-915FE0219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477" y="2548259"/>
            <a:ext cx="9603275" cy="1049235"/>
          </a:xfrm>
        </p:spPr>
        <p:txBody>
          <a:bodyPr/>
          <a:lstStyle/>
          <a:p>
            <a:r>
              <a:rPr lang="en-IN" dirty="0"/>
              <a:t>                          Thank you </a:t>
            </a:r>
          </a:p>
        </p:txBody>
      </p:sp>
    </p:spTree>
    <p:extLst>
      <p:ext uri="{BB962C8B-B14F-4D97-AF65-F5344CB8AC3E}">
        <p14:creationId xmlns:p14="http://schemas.microsoft.com/office/powerpoint/2010/main" val="273579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B43986-5E61-47F1-925D-5398B6BEB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4765" y="288235"/>
            <a:ext cx="10624931" cy="58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2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02968-F37B-4C8F-86DF-940FB50BF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Genetics of </a:t>
            </a:r>
            <a:r>
              <a:rPr lang="en-IN" dirty="0" err="1"/>
              <a:t>rcm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0F559-B17A-4240-9A58-2518C96F2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605" y="2015732"/>
            <a:ext cx="11111023" cy="3832175"/>
          </a:xfrm>
        </p:spPr>
        <p:txBody>
          <a:bodyPr>
            <a:normAutofit/>
          </a:bodyPr>
          <a:lstStyle/>
          <a:p>
            <a:r>
              <a:rPr lang="en-IN" sz="2800" dirty="0"/>
              <a:t>Gene Mutations associated with RCM phenotype include </a:t>
            </a:r>
            <a:r>
              <a:rPr lang="en-IN" sz="2800" b="1" dirty="0" err="1"/>
              <a:t>Sarcomeric</a:t>
            </a:r>
            <a:r>
              <a:rPr lang="en-IN" sz="2800" b="1" dirty="0"/>
              <a:t> &amp; Non-</a:t>
            </a:r>
            <a:r>
              <a:rPr lang="en-IN" sz="2800" b="1" dirty="0" err="1"/>
              <a:t>sarcomeric</a:t>
            </a:r>
            <a:r>
              <a:rPr lang="en-IN" sz="2800" b="1" dirty="0"/>
              <a:t> protein defects </a:t>
            </a:r>
          </a:p>
          <a:p>
            <a:r>
              <a:rPr lang="en-IN" sz="2800" dirty="0"/>
              <a:t>Modes of inheritance:  AD, AR, X-linked &amp; </a:t>
            </a:r>
            <a:r>
              <a:rPr lang="en-IN" sz="2800" dirty="0" err="1"/>
              <a:t>denovo</a:t>
            </a:r>
            <a:r>
              <a:rPr lang="en-IN" sz="2800" dirty="0"/>
              <a:t> ( rare)</a:t>
            </a:r>
          </a:p>
          <a:p>
            <a:r>
              <a:rPr lang="en-IN" sz="2800" dirty="0"/>
              <a:t>Many families have common gene defect but different phenotypic expression ( </a:t>
            </a:r>
            <a:r>
              <a:rPr lang="en-IN" sz="2800" dirty="0" err="1"/>
              <a:t>eg</a:t>
            </a:r>
            <a:r>
              <a:rPr lang="en-IN" sz="2800" dirty="0"/>
              <a:t>: </a:t>
            </a:r>
            <a:r>
              <a:rPr lang="en-IN" sz="2800" i="1" dirty="0"/>
              <a:t>TNNI3 – Troponin I mutation – express RCM and HCM phenotype)</a:t>
            </a:r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464357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4A7B8-DA60-417F-AF6F-A3D313578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84" y="506807"/>
            <a:ext cx="10781951" cy="1049235"/>
          </a:xfrm>
        </p:spPr>
        <p:txBody>
          <a:bodyPr>
            <a:normAutofit fontScale="90000"/>
          </a:bodyPr>
          <a:lstStyle/>
          <a:p>
            <a:r>
              <a:rPr lang="en-IN" sz="3600" dirty="0"/>
              <a:t>  Mutations reported in association with </a:t>
            </a:r>
            <a:r>
              <a:rPr lang="en-IN" sz="3600" dirty="0" err="1"/>
              <a:t>rcm</a:t>
            </a:r>
            <a:endParaRPr lang="en-IN" sz="36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B5370F-5644-4B24-A7C5-63F612C52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4763" y="1254642"/>
            <a:ext cx="9683253" cy="47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32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C9C26-68D8-4B6F-9BFE-0035D133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55181"/>
            <a:ext cx="9603275" cy="1598573"/>
          </a:xfrm>
        </p:spPr>
        <p:txBody>
          <a:bodyPr>
            <a:normAutofit fontScale="90000"/>
          </a:bodyPr>
          <a:lstStyle/>
          <a:p>
            <a:r>
              <a:rPr lang="en-IN" dirty="0" err="1"/>
              <a:t>Etiologies</a:t>
            </a:r>
            <a:r>
              <a:rPr lang="en-IN" dirty="0"/>
              <a:t> :</a:t>
            </a:r>
            <a:br>
              <a:rPr lang="en-IN" dirty="0"/>
            </a:br>
            <a:r>
              <a:rPr lang="en-IN" dirty="0"/>
              <a:t> </a:t>
            </a:r>
            <a:br>
              <a:rPr lang="en-IN" dirty="0"/>
            </a:br>
            <a:r>
              <a:rPr lang="en-IN" dirty="0"/>
              <a:t>Idiopathic RCM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4F0F2-EB28-4A52-8A1B-FCED729AD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Seen from infancy to adulthood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Poor prognosis especially in children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Genetically determined or familial in most cases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Atrial fibrillation is common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328054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2117</TotalTime>
  <Words>2304</Words>
  <Application>Microsoft Office PowerPoint</Application>
  <PresentationFormat>Widescreen</PresentationFormat>
  <Paragraphs>282</Paragraphs>
  <Slides>58</Slides>
  <Notes>9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Gallery</vt:lpstr>
      <vt:lpstr>       Restrictive cardiomyopathy</vt:lpstr>
      <vt:lpstr>Outline :</vt:lpstr>
      <vt:lpstr>definition</vt:lpstr>
      <vt:lpstr>  Epidemiology </vt:lpstr>
      <vt:lpstr>Classification </vt:lpstr>
      <vt:lpstr>PowerPoint Presentation</vt:lpstr>
      <vt:lpstr>Genetics of rcm</vt:lpstr>
      <vt:lpstr>  Mutations reported in association with rcm</vt:lpstr>
      <vt:lpstr>Etiologies :   Idiopathic RCM </vt:lpstr>
      <vt:lpstr>Cardiac amyloidosis: </vt:lpstr>
      <vt:lpstr>PowerPoint Presentation</vt:lpstr>
      <vt:lpstr>PowerPoint Presentation</vt:lpstr>
      <vt:lpstr>PowerPoint Presentation</vt:lpstr>
      <vt:lpstr>PowerPoint Presentation</vt:lpstr>
      <vt:lpstr>Sarcoidosis:</vt:lpstr>
      <vt:lpstr>Storage disorders</vt:lpstr>
      <vt:lpstr>PowerPoint Presentation</vt:lpstr>
      <vt:lpstr>PowerPoint Presentation</vt:lpstr>
      <vt:lpstr>Loffler (Eosinophilic) endocarditis </vt:lpstr>
      <vt:lpstr>PowerPoint Presentation</vt:lpstr>
      <vt:lpstr>Carcinoid heart disease </vt:lpstr>
      <vt:lpstr>PowerPoint Presentation</vt:lpstr>
      <vt:lpstr>Pathophysiology :</vt:lpstr>
      <vt:lpstr>PowerPoint Presentation</vt:lpstr>
      <vt:lpstr>Clinical features: </vt:lpstr>
      <vt:lpstr>PowerPoint Presentation</vt:lpstr>
      <vt:lpstr>Diagnostic evaluation </vt:lpstr>
      <vt:lpstr>PowerPoint Presentation</vt:lpstr>
      <vt:lpstr>PowerPoint Presentation</vt:lpstr>
      <vt:lpstr>   echocardiography</vt:lpstr>
      <vt:lpstr>PowerPoint Presentation</vt:lpstr>
      <vt:lpstr>PowerPoint Presentation</vt:lpstr>
      <vt:lpstr>PowerPoint Presentation</vt:lpstr>
      <vt:lpstr>Disease specific ECHO findings: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Cardiac MRI </vt:lpstr>
      <vt:lpstr>Disease specific CMR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Cardiac catheterization</vt:lpstr>
      <vt:lpstr>PowerPoint Presentation</vt:lpstr>
      <vt:lpstr>Endomyocardial biopsy</vt:lpstr>
      <vt:lpstr>Restrictive  cardiomyopathy   VS constrictive pericarditis</vt:lpstr>
      <vt:lpstr>PowerPoint Presentation</vt:lpstr>
      <vt:lpstr>Management General Treatment Principles: </vt:lpstr>
      <vt:lpstr>Disease specific treatment</vt:lpstr>
      <vt:lpstr>PowerPoint Presentation</vt:lpstr>
      <vt:lpstr>PowerPoint Presentation</vt:lpstr>
      <vt:lpstr>PowerPoint Presentation</vt:lpstr>
      <vt:lpstr>                          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Restrictive cardiomyopathy</dc:title>
  <dc:creator>Dr Abhishek Kumar</dc:creator>
  <cp:lastModifiedBy>Unknown User</cp:lastModifiedBy>
  <cp:revision>136</cp:revision>
  <dcterms:created xsi:type="dcterms:W3CDTF">2019-09-15T05:59:03Z</dcterms:created>
  <dcterms:modified xsi:type="dcterms:W3CDTF">2020-09-08T12:18:12Z</dcterms:modified>
</cp:coreProperties>
</file>